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heme/theme2.xml" ContentType="application/vnd.openxmlformats-officedocument.them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4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5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6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7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8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9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10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11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12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13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notesSlides/notesSlide14.xml" ContentType="application/vnd.openxmlformats-officedocument.presentationml.notesSlide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351" r:id="rId2"/>
    <p:sldId id="357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281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47B"/>
    <a:srgbClr val="5973A9"/>
    <a:srgbClr val="FFFFFF"/>
    <a:srgbClr val="515983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0" autoAdjust="0"/>
    <p:restoredTop sz="96323" autoAdjust="0"/>
  </p:normalViewPr>
  <p:slideViewPr>
    <p:cSldViewPr snapToGrid="0" showGuides="1">
      <p:cViewPr>
        <p:scale>
          <a:sx n="50" d="100"/>
          <a:sy n="50" d="100"/>
        </p:scale>
        <p:origin x="750" y="1416"/>
      </p:cViewPr>
      <p:guideLst>
        <p:guide orient="horz" pos="2205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96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91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702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28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394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81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1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74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01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013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30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737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04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71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8.png"/><Relationship Id="rId4" Type="http://schemas.openxmlformats.org/officeDocument/2006/relationships/tags" Target="../tags/tag14.xml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底图-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7" name="图片 6" descr="建筑_画板 1 副本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2262505" y="3307080"/>
            <a:ext cx="6789600" cy="3120355"/>
          </a:xfrm>
          <a:prstGeom prst="rect">
            <a:avLst/>
          </a:prstGeom>
        </p:spPr>
      </p:pic>
      <p:pic>
        <p:nvPicPr>
          <p:cNvPr id="8" name="图片 7" descr="建筑_画板 1 副本 6"/>
          <p:cNvPicPr>
            <a:picLocks noChangeAspect="1"/>
          </p:cNvPicPr>
          <p:nvPr userDrawn="1"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4217670" y="3754755"/>
            <a:ext cx="7974000" cy="26725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2025/6/23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5" hasCustomPrompt="1"/>
            <p:custDataLst>
              <p:tags r:id="rId1"/>
            </p:custDataLst>
          </p:nvPr>
        </p:nvSpPr>
        <p:spPr>
          <a:xfrm rot="5400000">
            <a:off x="1526540" y="2623820"/>
            <a:ext cx="5486400" cy="134366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6500" b="1" i="0" u="none" strike="noStrike" kern="1200" cap="none" spc="0" normalizeH="0" baseline="0" noProof="1">
                <a:ln>
                  <a:gradFill>
                    <a:gsLst>
                      <a:gs pos="19000">
                        <a:schemeClr val="accent1">
                          <a:alpha val="0"/>
                        </a:schemeClr>
                      </a:gs>
                      <a:gs pos="74000">
                        <a:schemeClr val="accent1">
                          <a:alpha val="35000"/>
                        </a:schemeClr>
                      </a:gs>
                    </a:gsLst>
                    <a:lin ang="16200000" scaled="0"/>
                  </a:gradFill>
                </a:ln>
                <a:noFill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 err="1">
                <a:sym typeface="+mn-ea"/>
              </a:rPr>
              <a:t>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4" hasCustomPrompt="1"/>
            <p:custDataLst>
              <p:tags r:id="rId2"/>
            </p:custDataLst>
          </p:nvPr>
        </p:nvSpPr>
        <p:spPr>
          <a:xfrm>
            <a:off x="3275330" y="579755"/>
            <a:ext cx="1428750" cy="4603115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ctr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1000" normalizeH="0" baseline="0" noProof="1">
                <a:solidFill>
                  <a:schemeClr val="accent1"/>
                </a:solidFill>
                <a:uFillTx/>
                <a:latin typeface="+mj-ea"/>
                <a:ea typeface="+mj-ea"/>
                <a:cs typeface="微软雅黑" panose="020B0503020204020204" charset="-122"/>
                <a:sym typeface="+mn-ea"/>
              </a:defRPr>
            </a:lvl1pPr>
          </a:lstStyle>
          <a:p>
            <a:pPr lvl="0" algn="l" fontAlgn="ctr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底图-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pic>
        <p:nvPicPr>
          <p:cNvPr id="6" name="图片 5" descr="建筑-1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9" name="图片 8" descr="建筑_画板 1 副本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21015" y="2319655"/>
            <a:ext cx="4525200" cy="4261649"/>
          </a:xfrm>
          <a:prstGeom prst="rect">
            <a:avLst/>
          </a:prstGeom>
        </p:spPr>
      </p:pic>
      <p:pic>
        <p:nvPicPr>
          <p:cNvPr id="10" name="图片 9" descr="建筑_画板 1 副本 10"/>
          <p:cNvPicPr>
            <a:picLocks noChangeAspect="1"/>
          </p:cNvPicPr>
          <p:nvPr userDrawn="1"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-760095" y="3352165"/>
            <a:ext cx="9288000" cy="3112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solidFill>
          <a:srgbClr val="5159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底图-0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0" y="2218690"/>
            <a:ext cx="12192000" cy="43522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建筑-1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9">
            <a:alphaModFix amt="10000"/>
          </a:blip>
          <a:stretch>
            <a:fillRect/>
          </a:stretch>
        </p:blipFill>
        <p:spPr>
          <a:xfrm>
            <a:off x="4404995" y="1135380"/>
            <a:ext cx="3321050" cy="3249930"/>
          </a:xfrm>
          <a:prstGeom prst="rect">
            <a:avLst/>
          </a:prstGeom>
        </p:spPr>
      </p:pic>
      <p:pic>
        <p:nvPicPr>
          <p:cNvPr id="6" name="图片 5" descr="底图-0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-799800" y="5633085"/>
            <a:ext cx="13791600" cy="14114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13" Type="http://schemas.openxmlformats.org/officeDocument/2006/relationships/tags" Target="../tags/tag209.xml"/><Relationship Id="rId18" Type="http://schemas.openxmlformats.org/officeDocument/2006/relationships/image" Target="../media/image10.png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12" Type="http://schemas.openxmlformats.org/officeDocument/2006/relationships/tags" Target="../tags/tag208.xml"/><Relationship Id="rId17" Type="http://schemas.openxmlformats.org/officeDocument/2006/relationships/notesSlide" Target="../notesSlides/notesSlide9.xml"/><Relationship Id="rId2" Type="http://schemas.openxmlformats.org/officeDocument/2006/relationships/tags" Target="../tags/tag198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25.png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11" Type="http://schemas.openxmlformats.org/officeDocument/2006/relationships/tags" Target="../tags/tag207.xml"/><Relationship Id="rId5" Type="http://schemas.openxmlformats.org/officeDocument/2006/relationships/tags" Target="../tags/tag201.xml"/><Relationship Id="rId15" Type="http://schemas.openxmlformats.org/officeDocument/2006/relationships/tags" Target="../tags/tag211.xml"/><Relationship Id="rId10" Type="http://schemas.openxmlformats.org/officeDocument/2006/relationships/tags" Target="../tags/tag206.xml"/><Relationship Id="rId19" Type="http://schemas.openxmlformats.org/officeDocument/2006/relationships/image" Target="../media/image26.png"/><Relationship Id="rId4" Type="http://schemas.openxmlformats.org/officeDocument/2006/relationships/tags" Target="../tags/tag200.xml"/><Relationship Id="rId9" Type="http://schemas.openxmlformats.org/officeDocument/2006/relationships/tags" Target="../tags/tag205.xml"/><Relationship Id="rId14" Type="http://schemas.openxmlformats.org/officeDocument/2006/relationships/tags" Target="../tags/tag2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tags" Target="../tags/tag224.xml"/><Relationship Id="rId18" Type="http://schemas.openxmlformats.org/officeDocument/2006/relationships/image" Target="../media/image27.png"/><Relationship Id="rId3" Type="http://schemas.openxmlformats.org/officeDocument/2006/relationships/tags" Target="../tags/tag214.xml"/><Relationship Id="rId21" Type="http://schemas.openxmlformats.org/officeDocument/2006/relationships/image" Target="../media/image29.png"/><Relationship Id="rId7" Type="http://schemas.openxmlformats.org/officeDocument/2006/relationships/tags" Target="../tags/tag218.xml"/><Relationship Id="rId12" Type="http://schemas.openxmlformats.org/officeDocument/2006/relationships/tags" Target="../tags/tag223.xml"/><Relationship Id="rId17" Type="http://schemas.openxmlformats.org/officeDocument/2006/relationships/notesSlide" Target="../notesSlides/notesSlide10.xml"/><Relationship Id="rId2" Type="http://schemas.openxmlformats.org/officeDocument/2006/relationships/tags" Target="../tags/tag213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10.png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5" Type="http://schemas.openxmlformats.org/officeDocument/2006/relationships/tags" Target="../tags/tag226.xml"/><Relationship Id="rId10" Type="http://schemas.openxmlformats.org/officeDocument/2006/relationships/tags" Target="../tags/tag221.xml"/><Relationship Id="rId19" Type="http://schemas.openxmlformats.org/officeDocument/2006/relationships/image" Target="../media/image28.png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tags" Target="../tags/tag225.xml"/><Relationship Id="rId2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tags" Target="../tags/tag239.xml"/><Relationship Id="rId18" Type="http://schemas.openxmlformats.org/officeDocument/2006/relationships/image" Target="../media/image31.png"/><Relationship Id="rId3" Type="http://schemas.openxmlformats.org/officeDocument/2006/relationships/tags" Target="../tags/tag229.xml"/><Relationship Id="rId21" Type="http://schemas.openxmlformats.org/officeDocument/2006/relationships/image" Target="../media/image32.png"/><Relationship Id="rId7" Type="http://schemas.openxmlformats.org/officeDocument/2006/relationships/tags" Target="../tags/tag233.xml"/><Relationship Id="rId12" Type="http://schemas.openxmlformats.org/officeDocument/2006/relationships/tags" Target="../tags/tag238.xml"/><Relationship Id="rId17" Type="http://schemas.openxmlformats.org/officeDocument/2006/relationships/notesSlide" Target="../notesSlides/notesSlide11.xml"/><Relationship Id="rId2" Type="http://schemas.openxmlformats.org/officeDocument/2006/relationships/tags" Target="../tags/tag228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27.png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24" Type="http://schemas.openxmlformats.org/officeDocument/2006/relationships/image" Target="../media/image30.png"/><Relationship Id="rId5" Type="http://schemas.openxmlformats.org/officeDocument/2006/relationships/tags" Target="../tags/tag231.xml"/><Relationship Id="rId15" Type="http://schemas.openxmlformats.org/officeDocument/2006/relationships/tags" Target="../tags/tag241.xml"/><Relationship Id="rId23" Type="http://schemas.openxmlformats.org/officeDocument/2006/relationships/image" Target="../media/image34.png"/><Relationship Id="rId10" Type="http://schemas.openxmlformats.org/officeDocument/2006/relationships/tags" Target="../tags/tag236.xml"/><Relationship Id="rId19" Type="http://schemas.openxmlformats.org/officeDocument/2006/relationships/image" Target="../media/image10.png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openxmlformats.org/officeDocument/2006/relationships/tags" Target="../tags/tag240.xml"/><Relationship Id="rId2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49.xml"/><Relationship Id="rId13" Type="http://schemas.openxmlformats.org/officeDocument/2006/relationships/tags" Target="../tags/tag254.xml"/><Relationship Id="rId18" Type="http://schemas.openxmlformats.org/officeDocument/2006/relationships/image" Target="../media/image10.png"/><Relationship Id="rId3" Type="http://schemas.openxmlformats.org/officeDocument/2006/relationships/tags" Target="../tags/tag244.xml"/><Relationship Id="rId7" Type="http://schemas.openxmlformats.org/officeDocument/2006/relationships/tags" Target="../tags/tag248.xml"/><Relationship Id="rId12" Type="http://schemas.openxmlformats.org/officeDocument/2006/relationships/tags" Target="../tags/tag253.xml"/><Relationship Id="rId17" Type="http://schemas.openxmlformats.org/officeDocument/2006/relationships/notesSlide" Target="../notesSlides/notesSlide12.xml"/><Relationship Id="rId2" Type="http://schemas.openxmlformats.org/officeDocument/2006/relationships/tags" Target="../tags/tag243.xml"/><Relationship Id="rId16" Type="http://schemas.openxmlformats.org/officeDocument/2006/relationships/slideLayout" Target="../slideLayouts/slideLayout9.xml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tags" Target="../tags/tag252.xml"/><Relationship Id="rId5" Type="http://schemas.openxmlformats.org/officeDocument/2006/relationships/tags" Target="../tags/tag246.xml"/><Relationship Id="rId15" Type="http://schemas.openxmlformats.org/officeDocument/2006/relationships/tags" Target="../tags/tag256.xml"/><Relationship Id="rId10" Type="http://schemas.openxmlformats.org/officeDocument/2006/relationships/tags" Target="../tags/tag251.xml"/><Relationship Id="rId19" Type="http://schemas.openxmlformats.org/officeDocument/2006/relationships/image" Target="../media/image35.png"/><Relationship Id="rId4" Type="http://schemas.openxmlformats.org/officeDocument/2006/relationships/tags" Target="../tags/tag245.xml"/><Relationship Id="rId9" Type="http://schemas.openxmlformats.org/officeDocument/2006/relationships/tags" Target="../tags/tag250.xml"/><Relationship Id="rId14" Type="http://schemas.openxmlformats.org/officeDocument/2006/relationships/tags" Target="../tags/tag25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18" Type="http://schemas.openxmlformats.org/officeDocument/2006/relationships/image" Target="../media/image27.png"/><Relationship Id="rId3" Type="http://schemas.openxmlformats.org/officeDocument/2006/relationships/tags" Target="../tags/tag259.xml"/><Relationship Id="rId21" Type="http://schemas.openxmlformats.org/officeDocument/2006/relationships/image" Target="../media/image37.png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notesSlide" Target="../notesSlides/notesSlide13.xml"/><Relationship Id="rId2" Type="http://schemas.openxmlformats.org/officeDocument/2006/relationships/tags" Target="../tags/tag258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36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tags" Target="../tags/tag271.xml"/><Relationship Id="rId10" Type="http://schemas.openxmlformats.org/officeDocument/2006/relationships/tags" Target="../tags/tag266.xml"/><Relationship Id="rId19" Type="http://schemas.openxmlformats.org/officeDocument/2006/relationships/image" Target="../media/image10.png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18" Type="http://schemas.openxmlformats.org/officeDocument/2006/relationships/image" Target="../media/image38.png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17" Type="http://schemas.openxmlformats.org/officeDocument/2006/relationships/notesSlide" Target="../notesSlides/notesSlide14.xml"/><Relationship Id="rId2" Type="http://schemas.openxmlformats.org/officeDocument/2006/relationships/tags" Target="../tags/tag273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10.png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5" Type="http://schemas.openxmlformats.org/officeDocument/2006/relationships/tags" Target="../tags/tag276.xml"/><Relationship Id="rId15" Type="http://schemas.openxmlformats.org/officeDocument/2006/relationships/tags" Target="../tags/tag286.xml"/><Relationship Id="rId10" Type="http://schemas.openxmlformats.org/officeDocument/2006/relationships/tags" Target="../tags/tag281.xml"/><Relationship Id="rId19" Type="http://schemas.openxmlformats.org/officeDocument/2006/relationships/image" Target="../media/image39.png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tags" Target="../tags/tag2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7" Type="http://schemas.openxmlformats.org/officeDocument/2006/relationships/image" Target="../media/image9.png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image" Target="../media/image40.jpe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image" Target="../media/image10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notesSlide" Target="../notesSlides/notesSlide1.xml"/><Relationship Id="rId2" Type="http://schemas.openxmlformats.org/officeDocument/2006/relationships/tags" Target="../tags/tag78.xml"/><Relationship Id="rId16" Type="http://schemas.openxmlformats.org/officeDocument/2006/relationships/slideLayout" Target="../slideLayouts/slideLayout9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image" Target="../media/image11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93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10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10" Type="http://schemas.openxmlformats.org/officeDocument/2006/relationships/tags" Target="../tags/tag101.xml"/><Relationship Id="rId19" Type="http://schemas.openxmlformats.org/officeDocument/2006/relationships/image" Target="../media/image12.sv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image" Target="../media/image13.png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notesSlide" Target="../notesSlides/notesSlide3.xml"/><Relationship Id="rId2" Type="http://schemas.openxmlformats.org/officeDocument/2006/relationships/tags" Target="../tags/tag108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10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10" Type="http://schemas.openxmlformats.org/officeDocument/2006/relationships/tags" Target="../tags/tag116.xml"/><Relationship Id="rId19" Type="http://schemas.openxmlformats.org/officeDocument/2006/relationships/image" Target="../media/image14.sv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image" Target="../media/image10.png"/><Relationship Id="rId3" Type="http://schemas.openxmlformats.org/officeDocument/2006/relationships/tags" Target="../tags/tag124.xml"/><Relationship Id="rId21" Type="http://schemas.openxmlformats.org/officeDocument/2006/relationships/image" Target="../media/image17.png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notesSlide" Target="../notesSlides/notesSlide4.xml"/><Relationship Id="rId2" Type="http://schemas.openxmlformats.org/officeDocument/2006/relationships/tags" Target="../tags/tag123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16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10" Type="http://schemas.openxmlformats.org/officeDocument/2006/relationships/tags" Target="../tags/tag131.xml"/><Relationship Id="rId19" Type="http://schemas.openxmlformats.org/officeDocument/2006/relationships/image" Target="../media/image15.png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image" Target="../media/image18.png"/><Relationship Id="rId3" Type="http://schemas.openxmlformats.org/officeDocument/2006/relationships/tags" Target="../tags/tag139.xml"/><Relationship Id="rId21" Type="http://schemas.openxmlformats.org/officeDocument/2006/relationships/image" Target="../media/image10.png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notesSlide" Target="../notesSlides/notesSlide5.xml"/><Relationship Id="rId2" Type="http://schemas.openxmlformats.org/officeDocument/2006/relationships/tags" Target="../tags/tag138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20.png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10" Type="http://schemas.openxmlformats.org/officeDocument/2006/relationships/tags" Target="../tags/tag146.xml"/><Relationship Id="rId19" Type="http://schemas.openxmlformats.org/officeDocument/2006/relationships/image" Target="../media/image19.svg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tags" Target="../tags/tag164.xml"/><Relationship Id="rId18" Type="http://schemas.openxmlformats.org/officeDocument/2006/relationships/image" Target="../media/image10.png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153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210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5" Type="http://schemas.openxmlformats.org/officeDocument/2006/relationships/tags" Target="../tags/tag156.xml"/><Relationship Id="rId15" Type="http://schemas.openxmlformats.org/officeDocument/2006/relationships/tags" Target="../tags/tag166.xml"/><Relationship Id="rId10" Type="http://schemas.openxmlformats.org/officeDocument/2006/relationships/tags" Target="../tags/tag161.xml"/><Relationship Id="rId19" Type="http://schemas.openxmlformats.org/officeDocument/2006/relationships/image" Target="../media/image21.png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tags" Target="../tags/tag16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image" Target="../media/image10.png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notesSlide" Target="../notesSlides/notesSlide7.xml"/><Relationship Id="rId2" Type="http://schemas.openxmlformats.org/officeDocument/2006/relationships/tags" Target="../tags/tag168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23.pn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10" Type="http://schemas.openxmlformats.org/officeDocument/2006/relationships/tags" Target="../tags/tag176.xml"/><Relationship Id="rId19" Type="http://schemas.openxmlformats.org/officeDocument/2006/relationships/image" Target="../media/image22.png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13" Type="http://schemas.openxmlformats.org/officeDocument/2006/relationships/tags" Target="../tags/tag194.xml"/><Relationship Id="rId18" Type="http://schemas.openxmlformats.org/officeDocument/2006/relationships/image" Target="../media/image10.png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12" Type="http://schemas.openxmlformats.org/officeDocument/2006/relationships/tags" Target="../tags/tag193.xml"/><Relationship Id="rId17" Type="http://schemas.openxmlformats.org/officeDocument/2006/relationships/notesSlide" Target="../notesSlides/notesSlide8.xml"/><Relationship Id="rId2" Type="http://schemas.openxmlformats.org/officeDocument/2006/relationships/tags" Target="../tags/tag183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25.png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tags" Target="../tags/tag192.xml"/><Relationship Id="rId5" Type="http://schemas.openxmlformats.org/officeDocument/2006/relationships/tags" Target="../tags/tag186.xml"/><Relationship Id="rId15" Type="http://schemas.openxmlformats.org/officeDocument/2006/relationships/tags" Target="../tags/tag196.xml"/><Relationship Id="rId10" Type="http://schemas.openxmlformats.org/officeDocument/2006/relationships/tags" Target="../tags/tag191.xml"/><Relationship Id="rId19" Type="http://schemas.openxmlformats.org/officeDocument/2006/relationships/image" Target="../media/image24.png"/><Relationship Id="rId4" Type="http://schemas.openxmlformats.org/officeDocument/2006/relationships/tags" Target="../tags/tag185.xml"/><Relationship Id="rId9" Type="http://schemas.openxmlformats.org/officeDocument/2006/relationships/tags" Target="../tags/tag190.xml"/><Relationship Id="rId14" Type="http://schemas.openxmlformats.org/officeDocument/2006/relationships/tags" Target="../tags/tag1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校标、校名-透空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685325" y="150255"/>
            <a:ext cx="1440000" cy="461303"/>
          </a:xfrm>
          <a:prstGeom prst="rect">
            <a:avLst/>
          </a:prstGeom>
          <a:noFill/>
          <a:effectLst>
            <a:outerShdw blurRad="12700" dist="25400" dir="2700000" sx="99000" sy="99000" algn="tl" rotWithShape="0">
              <a:prstClr val="black">
                <a:alpha val="25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BD7B9F-5280-B20B-B348-49643690F69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98975" y="584761"/>
            <a:ext cx="1103598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Measuring Technology Diffusion Dynamics Using Patent Full-Text Data and Machine Learning</a:t>
            </a:r>
          </a:p>
          <a:p>
            <a:endParaRPr lang="en-US" altLang="zh-CN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Joint Workshop of the 5th AI + Informetrics (AII) and the 6th Extraction and Evaluation of Knowledge Entities from Scientific Documents (EEKE)</a:t>
            </a:r>
          </a:p>
          <a:p>
            <a:pPr algn="ctr"/>
            <a:r>
              <a:rPr lang="en-US" altLang="zh-CN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at ISSI2025, Yerevan, Armenia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847CB3-2755-EC31-1B5A-75CC7BF100E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08610" y="3972651"/>
            <a:ext cx="11816715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Alex J. Yang1*, Star X. Zhao2, Yi Bu3, and Sanhong Deng1</a:t>
            </a:r>
          </a:p>
          <a:p>
            <a:pPr algn="ctr"/>
            <a:endParaRPr kumimoji="1" lang="en-US" altLang="zh-CN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kumimoji="1" lang="en-US" alt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1 School of Information Management, Nanjing University, China.</a:t>
            </a:r>
          </a:p>
          <a:p>
            <a:pPr algn="ctr"/>
            <a:r>
              <a:rPr kumimoji="1" lang="en-US" alt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 National Institute of Intelligent Evaluation and Governance, Fudan University, China.</a:t>
            </a:r>
            <a:endParaRPr kumimoji="1" lang="zh-CN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kumimoji="1" lang="en-US" alt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3 Department of Information Management, Peking University, China.</a:t>
            </a:r>
            <a:endParaRPr kumimoji="1" lang="zh-CN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08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175051"/>
            <a:ext cx="662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Impact and Moderating Mechanisms of Team Structure on Diffusion Trend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10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CFEB4-3A69-46EE-A043-224476A3B5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9985" y="913478"/>
            <a:ext cx="7644015" cy="5944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D3FBD1-1359-4824-9C69-01ECF9F67B11}"/>
                  </a:ext>
                </a:extLst>
              </p:cNvPr>
              <p:cNvSpPr txBox="1"/>
              <p:nvPr/>
            </p:nvSpPr>
            <p:spPr>
              <a:xfrm>
                <a:off x="596824" y="2282121"/>
                <a:ext cx="2849561" cy="2855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𝐷𝑖𝑓𝑓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𝑇𝑒𝑎𝑚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𝐼𝑛𝑛𝑜𝑣𝑎𝑡𝑖𝑜𝑛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𝑇𝑒𝑎𝑚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𝑠𝑖𝑧𝑒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𝐼𝑛𝑛𝑜𝑣𝑎𝑡𝑖𝑜𝑛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=4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𝐶𝑜𝑛𝑡𝑟𝑜𝑙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D3FBD1-1359-4824-9C69-01ECF9F67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24" y="2282121"/>
                <a:ext cx="2849561" cy="28558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20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70C577E-D8EB-44CC-ABD9-BFE38212735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590" t="3566" r="54314" b="13352"/>
          <a:stretch/>
        </p:blipFill>
        <p:spPr>
          <a:xfrm>
            <a:off x="6390436" y="1077015"/>
            <a:ext cx="5937421" cy="5237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4C7988-30E9-41CD-A03B-9E5D523ACF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2475" y="1110269"/>
            <a:ext cx="4817524" cy="2004348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09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303585"/>
            <a:ext cx="7061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On going projects: analyzing PubMed papers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11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00623C-4605-45C6-A522-7734F827114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5025" y="3028798"/>
            <a:ext cx="4501270" cy="30386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24F424-E02E-4C9D-A68D-5F472A8E471C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29879" y="1546989"/>
            <a:ext cx="518276" cy="5368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E07F20-C5B3-4F39-944D-46A33D7DB2C7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45119" y="2866574"/>
            <a:ext cx="518276" cy="5368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58B25AB-F00F-4BCE-B16D-CCB1AE7697A2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35270" y="2190696"/>
            <a:ext cx="518276" cy="53689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9E214D-3F5E-4215-AAA2-5BB358C8754C}"/>
              </a:ext>
            </a:extLst>
          </p:cNvPr>
          <p:cNvCxnSpPr/>
          <p:nvPr/>
        </p:nvCxnSpPr>
        <p:spPr>
          <a:xfrm>
            <a:off x="5569999" y="4023360"/>
            <a:ext cx="8204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6F922F1-C70D-4946-829C-67B96C3971AF}"/>
              </a:ext>
            </a:extLst>
          </p:cNvPr>
          <p:cNvSpPr txBox="1"/>
          <p:nvPr/>
        </p:nvSpPr>
        <p:spPr>
          <a:xfrm>
            <a:off x="7099553" y="6050939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Embedding space of all papers in PubMed</a:t>
            </a:r>
            <a:endParaRPr lang="zh-CN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B81E27-E10D-42F3-B2B1-184931E1F709}"/>
              </a:ext>
            </a:extLst>
          </p:cNvPr>
          <p:cNvSpPr txBox="1"/>
          <p:nvPr/>
        </p:nvSpPr>
        <p:spPr>
          <a:xfrm>
            <a:off x="2084169" y="6488668"/>
            <a:ext cx="171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PubMed BERT</a:t>
            </a:r>
            <a:endParaRPr lang="zh-CN" alt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189B83C-4F5D-449C-9C91-0EDABB9DF2CB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553546" y="2459145"/>
            <a:ext cx="2038004" cy="11503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B4D068-9F08-4D63-991A-CF0CB2E065F2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6548155" y="1385139"/>
            <a:ext cx="2043395" cy="4302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957F090-588C-4EA5-AB24-FC3A90C0966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563395" y="3135023"/>
            <a:ext cx="1951955" cy="55326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51E15B3-4CC8-4D1C-9E65-B6D979EFC1E2}"/>
              </a:ext>
            </a:extLst>
          </p:cNvPr>
          <p:cNvCxnSpPr/>
          <p:nvPr/>
        </p:nvCxnSpPr>
        <p:spPr>
          <a:xfrm>
            <a:off x="8591550" y="1385139"/>
            <a:ext cx="0" cy="2224349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86540BB-222E-4562-88B0-52806F05DAED}"/>
              </a:ext>
            </a:extLst>
          </p:cNvPr>
          <p:cNvSpPr txBox="1"/>
          <p:nvPr/>
        </p:nvSpPr>
        <p:spPr>
          <a:xfrm>
            <a:off x="8581701" y="23126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Cosine distance</a:t>
            </a:r>
            <a:endParaRPr lang="zh-CN" altLang="en-US" b="1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42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E5DEA454-FB60-4D3F-A410-1DAF252C378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49400"/>
          <a:stretch/>
        </p:blipFill>
        <p:spPr>
          <a:xfrm>
            <a:off x="7729984" y="912816"/>
            <a:ext cx="3879797" cy="29718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F330774-762B-40F1-81E6-038FB5FC814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0312"/>
          <a:stretch/>
        </p:blipFill>
        <p:spPr>
          <a:xfrm>
            <a:off x="7600886" y="3884616"/>
            <a:ext cx="3809920" cy="2971800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10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303585"/>
            <a:ext cx="734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Knowledge distance within journals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12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5E6A778-3C8A-4D90-9878-BAF68EFEA95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590" t="3566" r="54314" b="13352"/>
          <a:stretch/>
        </p:blipFill>
        <p:spPr>
          <a:xfrm>
            <a:off x="2159005" y="2398716"/>
            <a:ext cx="4816372" cy="42485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B878AC-5129-4C76-919C-5FA915CA8D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0520" y="1112329"/>
            <a:ext cx="1179033" cy="15281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ABFD7B0-A9A6-40FE-AB1D-5E172E8763E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0520" y="2987657"/>
            <a:ext cx="1198315" cy="152818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FCEFA50-5E7B-414F-AC91-1EB85FAC0A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9487" y="4671678"/>
            <a:ext cx="1209640" cy="16427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0BAC163-4132-40C7-99CA-7740DE93F18E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65173" y="1398700"/>
            <a:ext cx="1018360" cy="105494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447332-986E-4B38-B619-E7315F37E216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74850" y="1227831"/>
            <a:ext cx="590910" cy="6121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847658C-F813-483A-A15C-ED3A68AE9A1A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88289" y="1227831"/>
            <a:ext cx="590910" cy="6121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19B337-D318-4E40-9CA1-940DE73E0EF1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43702" y="1227831"/>
            <a:ext cx="590910" cy="61214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02AD763-35E8-4532-B7A5-BA781FE35326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73329" y="1891462"/>
            <a:ext cx="590910" cy="6121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662D2DA-C157-4BCA-8302-7929E78C6C5B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86768" y="1891462"/>
            <a:ext cx="590910" cy="61214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E3B793F-4147-4904-8AAB-2F04773E9F2E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42181" y="1891462"/>
            <a:ext cx="590910" cy="6121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A8A083A-3235-4E26-90EE-6BDF312BC242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17136" y="1226247"/>
            <a:ext cx="590910" cy="61214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FD1495-BAB3-4B27-96BB-451468157AD8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30575" y="1226247"/>
            <a:ext cx="590910" cy="6121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FB0C472-2361-4BC3-91B0-CBE1441229E5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85988" y="1226247"/>
            <a:ext cx="590910" cy="6121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7DC6FFF-5C20-4F77-ABFF-0731593A003F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15615" y="1889878"/>
            <a:ext cx="590910" cy="61214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2676378-0B83-4F61-9B1B-1CB53DAC5FEA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29054" y="1889878"/>
            <a:ext cx="590910" cy="61214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6BFAE23-0823-480B-A2FB-11DA217408A3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84467" y="1889878"/>
            <a:ext cx="590910" cy="61214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8C46BF-2E37-4294-BAEC-24DDAF21ABA0}"/>
              </a:ext>
            </a:extLst>
          </p:cNvPr>
          <p:cNvCxnSpPr>
            <a:cxnSpLocks/>
            <a:endCxn id="43" idx="0"/>
          </p:cNvCxnSpPr>
          <p:nvPr/>
        </p:nvCxnSpPr>
        <p:spPr>
          <a:xfrm flipV="1">
            <a:off x="1851660" y="2618325"/>
            <a:ext cx="5405409" cy="2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165E8A4-0F65-4A44-BE53-CAEC9F5DC63D}"/>
              </a:ext>
            </a:extLst>
          </p:cNvPr>
          <p:cNvSpPr txBox="1"/>
          <p:nvPr/>
        </p:nvSpPr>
        <p:spPr>
          <a:xfrm>
            <a:off x="6912551" y="2618325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Time</a:t>
            </a:r>
            <a:endParaRPr lang="zh-CN" alt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2D71EEE-228D-4C52-8810-86D25DFF68E0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2782223" y="2503602"/>
            <a:ext cx="509617" cy="148927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BD6452A-A969-48AB-B3F9-EBF68584470E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5279451" y="2502018"/>
            <a:ext cx="845058" cy="121654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913E499-EF2B-4D9C-8992-88A1541B4429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4259583" y="2453648"/>
            <a:ext cx="214770" cy="97535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3F791B3-2F2E-4BD5-9ED4-B97D333AFBF5}"/>
              </a:ext>
            </a:extLst>
          </p:cNvPr>
          <p:cNvCxnSpPr>
            <a:cxnSpLocks/>
          </p:cNvCxnSpPr>
          <p:nvPr/>
        </p:nvCxnSpPr>
        <p:spPr>
          <a:xfrm flipH="1">
            <a:off x="3291840" y="3429000"/>
            <a:ext cx="967743" cy="56388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C08DE72-F050-492C-A264-BB999B644937}"/>
              </a:ext>
            </a:extLst>
          </p:cNvPr>
          <p:cNvCxnSpPr>
            <a:cxnSpLocks/>
          </p:cNvCxnSpPr>
          <p:nvPr/>
        </p:nvCxnSpPr>
        <p:spPr>
          <a:xfrm>
            <a:off x="4259583" y="3429000"/>
            <a:ext cx="1056032" cy="22860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5A8D10C-7D21-4221-A2F2-C546380FF523}"/>
              </a:ext>
            </a:extLst>
          </p:cNvPr>
          <p:cNvSpPr txBox="1"/>
          <p:nvPr/>
        </p:nvSpPr>
        <p:spPr>
          <a:xfrm>
            <a:off x="2333625" y="3952959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accent1">
                    <a:lumMod val="50000"/>
                  </a:schemeClr>
                </a:solidFill>
              </a:rPr>
              <a:t>Backward distance</a:t>
            </a:r>
            <a:endParaRPr lang="zh-CN" alt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DBBB2D0-27DA-49D1-88A1-20C97B368B91}"/>
              </a:ext>
            </a:extLst>
          </p:cNvPr>
          <p:cNvSpPr txBox="1"/>
          <p:nvPr/>
        </p:nvSpPr>
        <p:spPr>
          <a:xfrm>
            <a:off x="4259583" y="363275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accent3">
                    <a:lumMod val="50000"/>
                  </a:schemeClr>
                </a:solidFill>
              </a:rPr>
              <a:t>Forward distance</a:t>
            </a:r>
            <a:endParaRPr lang="zh-CN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F53709-4C4F-4D85-A36E-38AF416BFD64}"/>
              </a:ext>
            </a:extLst>
          </p:cNvPr>
          <p:cNvSpPr txBox="1"/>
          <p:nvPr/>
        </p:nvSpPr>
        <p:spPr>
          <a:xfrm>
            <a:off x="3802439" y="115466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</a:rPr>
              <a:t>Focal paper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CCAB612-D000-4023-AF00-CCD43DA7F154}"/>
              </a:ext>
            </a:extLst>
          </p:cNvPr>
          <p:cNvSpPr txBox="1"/>
          <p:nvPr/>
        </p:nvSpPr>
        <p:spPr>
          <a:xfrm>
            <a:off x="4276058" y="258950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</a:t>
            </a:r>
            <a:endParaRPr lang="zh-CN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04F33E-94E5-4190-A722-372C83D6D246}"/>
              </a:ext>
            </a:extLst>
          </p:cNvPr>
          <p:cNvSpPr txBox="1"/>
          <p:nvPr/>
        </p:nvSpPr>
        <p:spPr>
          <a:xfrm>
            <a:off x="6406244" y="258950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t+3</a:t>
            </a:r>
            <a:endParaRPr lang="zh-CN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70DC69-6D33-46C3-890F-D30C0EA90911}"/>
              </a:ext>
            </a:extLst>
          </p:cNvPr>
          <p:cNvSpPr txBox="1"/>
          <p:nvPr/>
        </p:nvSpPr>
        <p:spPr>
          <a:xfrm>
            <a:off x="1973329" y="258950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t-3</a:t>
            </a:r>
            <a:endParaRPr lang="zh-CN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FDAF349-3DAB-4BE7-BCA6-539C78C813B3}"/>
              </a:ext>
            </a:extLst>
          </p:cNvPr>
          <p:cNvSpPr txBox="1"/>
          <p:nvPr/>
        </p:nvSpPr>
        <p:spPr>
          <a:xfrm>
            <a:off x="2379153" y="88806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Papers published in the same journal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393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11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303585"/>
            <a:ext cx="734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Decreased knowledge distance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13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85149-DDF4-47BD-966E-05EDC86801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" y="1544222"/>
            <a:ext cx="11935097" cy="4316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621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DDD2055F-3ED0-4DB4-99E0-A2A3C58C7E5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590" t="3566" r="54314" b="13352"/>
          <a:stretch/>
        </p:blipFill>
        <p:spPr>
          <a:xfrm>
            <a:off x="532321" y="3364302"/>
            <a:ext cx="3933201" cy="3469467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12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303585"/>
            <a:ext cx="734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Combine citation network and embedding space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14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矩形 43">
            <a:extLst>
              <a:ext uri="{FF2B5EF4-FFF2-40B4-BE49-F238E27FC236}">
                <a16:creationId xmlns:a16="http://schemas.microsoft.com/office/drawing/2014/main" id="{F39B84FC-9698-4481-87E8-E71E21FDE2AD}"/>
              </a:ext>
            </a:extLst>
          </p:cNvPr>
          <p:cNvSpPr/>
          <p:nvPr/>
        </p:nvSpPr>
        <p:spPr>
          <a:xfrm>
            <a:off x="2160141" y="2253419"/>
            <a:ext cx="338554" cy="338554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椭圆 51">
            <a:extLst>
              <a:ext uri="{FF2B5EF4-FFF2-40B4-BE49-F238E27FC236}">
                <a16:creationId xmlns:a16="http://schemas.microsoft.com/office/drawing/2014/main" id="{903A17FE-2C66-4EF8-A0B8-242F9721027D}"/>
              </a:ext>
            </a:extLst>
          </p:cNvPr>
          <p:cNvSpPr/>
          <p:nvPr/>
        </p:nvSpPr>
        <p:spPr>
          <a:xfrm>
            <a:off x="3485415" y="1713842"/>
            <a:ext cx="291855" cy="29185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椭圆 52">
            <a:extLst>
              <a:ext uri="{FF2B5EF4-FFF2-40B4-BE49-F238E27FC236}">
                <a16:creationId xmlns:a16="http://schemas.microsoft.com/office/drawing/2014/main" id="{BA18C075-0EA0-409A-AFD5-4A3BE738DD91}"/>
              </a:ext>
            </a:extLst>
          </p:cNvPr>
          <p:cNvSpPr/>
          <p:nvPr/>
        </p:nvSpPr>
        <p:spPr>
          <a:xfrm>
            <a:off x="2944834" y="2955338"/>
            <a:ext cx="291855" cy="29185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六边形 63">
            <a:extLst>
              <a:ext uri="{FF2B5EF4-FFF2-40B4-BE49-F238E27FC236}">
                <a16:creationId xmlns:a16="http://schemas.microsoft.com/office/drawing/2014/main" id="{193C5906-2C1A-4262-B7AB-A2D62C978F44}"/>
              </a:ext>
            </a:extLst>
          </p:cNvPr>
          <p:cNvSpPr/>
          <p:nvPr/>
        </p:nvSpPr>
        <p:spPr>
          <a:xfrm>
            <a:off x="851461" y="2022199"/>
            <a:ext cx="317906" cy="274057"/>
          </a:xfrm>
          <a:prstGeom prst="hexagon">
            <a:avLst/>
          </a:prstGeom>
          <a:solidFill>
            <a:srgbClr val="7030A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六边形 85">
            <a:extLst>
              <a:ext uri="{FF2B5EF4-FFF2-40B4-BE49-F238E27FC236}">
                <a16:creationId xmlns:a16="http://schemas.microsoft.com/office/drawing/2014/main" id="{310362FB-D1DF-439B-8D55-6F5B865F57F0}"/>
              </a:ext>
            </a:extLst>
          </p:cNvPr>
          <p:cNvSpPr/>
          <p:nvPr/>
        </p:nvSpPr>
        <p:spPr>
          <a:xfrm>
            <a:off x="1345565" y="2648449"/>
            <a:ext cx="317906" cy="274057"/>
          </a:xfrm>
          <a:prstGeom prst="hexagon">
            <a:avLst/>
          </a:prstGeom>
          <a:solidFill>
            <a:srgbClr val="7030A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93">
            <a:extLst>
              <a:ext uri="{FF2B5EF4-FFF2-40B4-BE49-F238E27FC236}">
                <a16:creationId xmlns:a16="http://schemas.microsoft.com/office/drawing/2014/main" id="{E2227175-0094-4D5B-B4C6-7975CC94B00E}"/>
              </a:ext>
            </a:extLst>
          </p:cNvPr>
          <p:cNvSpPr txBox="1"/>
          <p:nvPr/>
        </p:nvSpPr>
        <p:spPr>
          <a:xfrm>
            <a:off x="555089" y="115189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zh-CN" altLang="en-US" sz="20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94">
            <a:extLst>
              <a:ext uri="{FF2B5EF4-FFF2-40B4-BE49-F238E27FC236}">
                <a16:creationId xmlns:a16="http://schemas.microsoft.com/office/drawing/2014/main" id="{F0D2C548-6AAB-481E-9CC5-6E6F03AB1427}"/>
              </a:ext>
            </a:extLst>
          </p:cNvPr>
          <p:cNvSpPr txBox="1"/>
          <p:nvPr/>
        </p:nvSpPr>
        <p:spPr>
          <a:xfrm>
            <a:off x="2061205" y="254582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</a:t>
            </a:r>
            <a:endParaRPr lang="zh-CN" altLang="en-US" sz="20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直接箭头连接符 67">
            <a:extLst>
              <a:ext uri="{FF2B5EF4-FFF2-40B4-BE49-F238E27FC236}">
                <a16:creationId xmlns:a16="http://schemas.microsoft.com/office/drawing/2014/main" id="{30551B97-0580-41BF-ABC7-B8606A583A47}"/>
              </a:ext>
            </a:extLst>
          </p:cNvPr>
          <p:cNvCxnSpPr>
            <a:cxnSpLocks/>
            <a:stCxn id="24" idx="1"/>
            <a:endCxn id="32" idx="0"/>
          </p:cNvCxnSpPr>
          <p:nvPr/>
        </p:nvCxnSpPr>
        <p:spPr>
          <a:xfrm flipH="1" flipV="1">
            <a:off x="1169367" y="2159224"/>
            <a:ext cx="990774" cy="26347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67">
            <a:extLst>
              <a:ext uri="{FF2B5EF4-FFF2-40B4-BE49-F238E27FC236}">
                <a16:creationId xmlns:a16="http://schemas.microsoft.com/office/drawing/2014/main" id="{EF5F0828-5872-4408-8A28-DA270B5E79C8}"/>
              </a:ext>
            </a:extLst>
          </p:cNvPr>
          <p:cNvCxnSpPr>
            <a:cxnSpLocks/>
            <a:stCxn id="24" idx="1"/>
            <a:endCxn id="35" idx="0"/>
          </p:cNvCxnSpPr>
          <p:nvPr/>
        </p:nvCxnSpPr>
        <p:spPr>
          <a:xfrm flipH="1">
            <a:off x="1663471" y="2422696"/>
            <a:ext cx="496670" cy="36278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67">
            <a:extLst>
              <a:ext uri="{FF2B5EF4-FFF2-40B4-BE49-F238E27FC236}">
                <a16:creationId xmlns:a16="http://schemas.microsoft.com/office/drawing/2014/main" id="{AF6501CF-F309-4E2A-8C9A-48B5297F7EF3}"/>
              </a:ext>
            </a:extLst>
          </p:cNvPr>
          <p:cNvCxnSpPr>
            <a:cxnSpLocks/>
            <a:stCxn id="29" idx="2"/>
            <a:endCxn id="24" idx="3"/>
          </p:cNvCxnSpPr>
          <p:nvPr/>
        </p:nvCxnSpPr>
        <p:spPr>
          <a:xfrm flipH="1">
            <a:off x="2498695" y="1859770"/>
            <a:ext cx="986720" cy="56292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67">
            <a:extLst>
              <a:ext uri="{FF2B5EF4-FFF2-40B4-BE49-F238E27FC236}">
                <a16:creationId xmlns:a16="http://schemas.microsoft.com/office/drawing/2014/main" id="{13B064D0-5DFF-47CE-8DC8-C867664D1EB0}"/>
              </a:ext>
            </a:extLst>
          </p:cNvPr>
          <p:cNvCxnSpPr>
            <a:cxnSpLocks/>
            <a:stCxn id="30" idx="2"/>
            <a:endCxn id="24" idx="3"/>
          </p:cNvCxnSpPr>
          <p:nvPr/>
        </p:nvCxnSpPr>
        <p:spPr>
          <a:xfrm flipH="1" flipV="1">
            <a:off x="2498695" y="2422696"/>
            <a:ext cx="446139" cy="67857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93">
            <a:extLst>
              <a:ext uri="{FF2B5EF4-FFF2-40B4-BE49-F238E27FC236}">
                <a16:creationId xmlns:a16="http://schemas.microsoft.com/office/drawing/2014/main" id="{3190626E-EAC4-4987-BB90-6B5D066F19D0}"/>
              </a:ext>
            </a:extLst>
          </p:cNvPr>
          <p:cNvSpPr txBox="1"/>
          <p:nvPr/>
        </p:nvSpPr>
        <p:spPr>
          <a:xfrm>
            <a:off x="2899930" y="1152455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Citations</a:t>
            </a:r>
            <a:endParaRPr lang="zh-CN" altLang="en-US" sz="2000" b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07E559-A388-4A3C-BF5F-DF41446E6819}"/>
              </a:ext>
            </a:extLst>
          </p:cNvPr>
          <p:cNvCxnSpPr>
            <a:cxnSpLocks/>
          </p:cNvCxnSpPr>
          <p:nvPr/>
        </p:nvCxnSpPr>
        <p:spPr>
          <a:xfrm>
            <a:off x="748749" y="3429000"/>
            <a:ext cx="33691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90E75F1-1558-4635-B79F-25360C91E9E1}"/>
              </a:ext>
            </a:extLst>
          </p:cNvPr>
          <p:cNvSpPr txBox="1"/>
          <p:nvPr/>
        </p:nvSpPr>
        <p:spPr>
          <a:xfrm>
            <a:off x="4072884" y="3230754"/>
            <a:ext cx="672807" cy="376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endParaRPr lang="zh-CN" alt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D052A00-6461-4D98-B852-035AF9EE7E21}"/>
              </a:ext>
            </a:extLst>
          </p:cNvPr>
          <p:cNvCxnSpPr>
            <a:cxnSpLocks/>
            <a:stCxn id="35" idx="1"/>
          </p:cNvCxnSpPr>
          <p:nvPr/>
        </p:nvCxnSpPr>
        <p:spPr>
          <a:xfrm>
            <a:off x="1594957" y="2922506"/>
            <a:ext cx="409738" cy="134756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F22D617-F6DA-44AF-817D-18D51EF68151}"/>
              </a:ext>
            </a:extLst>
          </p:cNvPr>
          <p:cNvCxnSpPr>
            <a:cxnSpLocks/>
            <a:stCxn id="32" idx="1"/>
          </p:cNvCxnSpPr>
          <p:nvPr/>
        </p:nvCxnSpPr>
        <p:spPr>
          <a:xfrm>
            <a:off x="1100853" y="2296256"/>
            <a:ext cx="215546" cy="22584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7E00641-24F0-4B5C-8904-0C2A2047C1B9}"/>
              </a:ext>
            </a:extLst>
          </p:cNvPr>
          <p:cNvCxnSpPr>
            <a:cxnSpLocks/>
          </p:cNvCxnSpPr>
          <p:nvPr/>
        </p:nvCxnSpPr>
        <p:spPr>
          <a:xfrm flipH="1">
            <a:off x="1316398" y="4299944"/>
            <a:ext cx="688297" cy="371912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93">
            <a:extLst>
              <a:ext uri="{FF2B5EF4-FFF2-40B4-BE49-F238E27FC236}">
                <a16:creationId xmlns:a16="http://schemas.microsoft.com/office/drawing/2014/main" id="{CD7B58D2-F34B-4D85-B653-D10D35FBEA3B}"/>
              </a:ext>
            </a:extLst>
          </p:cNvPr>
          <p:cNvSpPr txBox="1"/>
          <p:nvPr/>
        </p:nvSpPr>
        <p:spPr>
          <a:xfrm>
            <a:off x="-58279" y="4644104"/>
            <a:ext cx="2318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Interdicsiplinarity</a:t>
            </a:r>
            <a:endParaRPr lang="zh-CN" altLang="en-US" sz="20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FC6F09E-7A38-48CD-A037-237532C814C1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2317846" y="2945938"/>
            <a:ext cx="24097" cy="23613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0A57050-5007-4EBB-8B8C-1023954AB62C}"/>
              </a:ext>
            </a:extLst>
          </p:cNvPr>
          <p:cNvCxnSpPr>
            <a:cxnSpLocks/>
          </p:cNvCxnSpPr>
          <p:nvPr/>
        </p:nvCxnSpPr>
        <p:spPr>
          <a:xfrm>
            <a:off x="1994213" y="4281111"/>
            <a:ext cx="386469" cy="98819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93">
            <a:extLst>
              <a:ext uri="{FF2B5EF4-FFF2-40B4-BE49-F238E27FC236}">
                <a16:creationId xmlns:a16="http://schemas.microsoft.com/office/drawing/2014/main" id="{84CC76D8-73A3-4798-A5D3-805BF03A501F}"/>
              </a:ext>
            </a:extLst>
          </p:cNvPr>
          <p:cNvSpPr txBox="1"/>
          <p:nvPr/>
        </p:nvSpPr>
        <p:spPr>
          <a:xfrm>
            <a:off x="2112677" y="4403540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</a:t>
            </a:r>
            <a:endParaRPr lang="zh-CN" altLang="en-US" sz="20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8E30005-5FEF-40BE-938B-23F1B5D85884}"/>
              </a:ext>
            </a:extLst>
          </p:cNvPr>
          <p:cNvCxnSpPr>
            <a:cxnSpLocks/>
            <a:stCxn id="30" idx="4"/>
          </p:cNvCxnSpPr>
          <p:nvPr/>
        </p:nvCxnSpPr>
        <p:spPr>
          <a:xfrm>
            <a:off x="3090762" y="3247193"/>
            <a:ext cx="338286" cy="235997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E1A2F8D-4C27-46FF-ADDA-63CAE2A603A9}"/>
              </a:ext>
            </a:extLst>
          </p:cNvPr>
          <p:cNvCxnSpPr>
            <a:cxnSpLocks/>
          </p:cNvCxnSpPr>
          <p:nvPr/>
        </p:nvCxnSpPr>
        <p:spPr>
          <a:xfrm>
            <a:off x="2341943" y="5222014"/>
            <a:ext cx="1087105" cy="218218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93">
            <a:extLst>
              <a:ext uri="{FF2B5EF4-FFF2-40B4-BE49-F238E27FC236}">
                <a16:creationId xmlns:a16="http://schemas.microsoft.com/office/drawing/2014/main" id="{2D7CF6AD-A75A-40EC-8E69-3F6478376BE4}"/>
              </a:ext>
            </a:extLst>
          </p:cNvPr>
          <p:cNvSpPr txBox="1"/>
          <p:nvPr/>
        </p:nvSpPr>
        <p:spPr>
          <a:xfrm>
            <a:off x="1544841" y="5403853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 / knowledge diffusion</a:t>
            </a:r>
            <a:endParaRPr lang="zh-CN" altLang="en-US" sz="2000" b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953D5A4-59BB-4716-91F9-A010A12E3F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32957" y="1165569"/>
            <a:ext cx="5547260" cy="206518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DAF0E24-B7B2-4F08-BA4E-A210D19200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59100" y="3449530"/>
            <a:ext cx="5821118" cy="2160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86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044AF8-F2B0-49CF-9560-86CD3E8ED1D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3080" y="1972310"/>
            <a:ext cx="6368920" cy="4739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FF818-183D-4C65-AFDC-1836DA018E6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1590188"/>
            <a:ext cx="5857336" cy="2285968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13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303585"/>
            <a:ext cx="734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Combine citation network and embedding space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15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522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李佳昊-仙林-飞艇航拍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" y="9525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635" cy="6867525"/>
          </a:xfrm>
          <a:prstGeom prst="rect">
            <a:avLst/>
          </a:prstGeom>
          <a:gradFill>
            <a:gsLst>
              <a:gs pos="89000">
                <a:srgbClr val="BDCBDE">
                  <a:alpha val="36000"/>
                </a:srgbClr>
              </a:gs>
              <a:gs pos="0">
                <a:srgbClr val="5F85C3">
                  <a:alpha val="100000"/>
                </a:srgbClr>
              </a:gs>
              <a:gs pos="100000">
                <a:schemeClr val="bg1">
                  <a:alpha val="0"/>
                </a:schemeClr>
              </a:gs>
            </a:gsLst>
            <a:lin ang="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-11430"/>
            <a:ext cx="12191365" cy="775970"/>
          </a:xfrm>
          <a:prstGeom prst="rect">
            <a:avLst/>
          </a:prstGeom>
          <a:gradFill>
            <a:gsLst>
              <a:gs pos="53000">
                <a:srgbClr val="9AA1BB">
                  <a:alpha val="0"/>
                </a:srgbClr>
              </a:gs>
              <a:gs pos="0">
                <a:srgbClr val="515983"/>
              </a:gs>
              <a:gs pos="100000">
                <a:schemeClr val="tx2">
                  <a:lumMod val="10000"/>
                  <a:lumOff val="9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 CN Normal" panose="020B0400000000000000" charset="-122"/>
            </a:endParaRPr>
          </a:p>
        </p:txBody>
      </p:sp>
      <p:pic>
        <p:nvPicPr>
          <p:cNvPr id="6" name="图片 5" descr="校标、校名-透空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6080" y="186055"/>
            <a:ext cx="1260000" cy="4037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7CBFD6-BAD1-932B-A775-46C66294037E}"/>
              </a:ext>
            </a:extLst>
          </p:cNvPr>
          <p:cNvSpPr txBox="1"/>
          <p:nvPr/>
        </p:nvSpPr>
        <p:spPr>
          <a:xfrm>
            <a:off x="560705" y="3173391"/>
            <a:ext cx="8821290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Many thanks</a:t>
            </a:r>
            <a:r>
              <a:rPr lang="zh-CN" alt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思源黑体 CN Normal" panose="020B0400000000000000" charset="-122"/>
              </a:rPr>
              <a:t>！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B4ECEFC-7CFE-B797-1689-C8C71571E709}"/>
              </a:ext>
            </a:extLst>
          </p:cNvPr>
          <p:cNvCxnSpPr/>
          <p:nvPr/>
        </p:nvCxnSpPr>
        <p:spPr>
          <a:xfrm>
            <a:off x="560705" y="4491990"/>
            <a:ext cx="361759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317500"/>
            <a:ext cx="695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Abstract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2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F0654-972F-482E-B8B9-DFDE116FD6B6}"/>
              </a:ext>
            </a:extLst>
          </p:cNvPr>
          <p:cNvSpPr txBox="1"/>
          <p:nvPr/>
        </p:nvSpPr>
        <p:spPr>
          <a:xfrm>
            <a:off x="1530349" y="1080224"/>
            <a:ext cx="90106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en-US" altLang="zh-CN" sz="2800" b="1">
                <a:latin typeface="+mj-lt"/>
                <a:cs typeface="Times New Roman" panose="02020603050405020304" pitchFamily="18" charset="0"/>
              </a:rPr>
              <a:t>Measuring Technology Diffusion Dynamics Using Patent Full-Text Data and Machine Learning</a:t>
            </a:r>
            <a:endParaRPr lang="zh-CN" altLang="en-US" sz="2800" b="1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841895-1115-4C09-A6EC-0A0FF59FE8D7}"/>
              </a:ext>
            </a:extLst>
          </p:cNvPr>
          <p:cNvSpPr txBox="1"/>
          <p:nvPr/>
        </p:nvSpPr>
        <p:spPr>
          <a:xfrm>
            <a:off x="1444625" y="2016185"/>
            <a:ext cx="8875352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0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Abstract: </a:t>
            </a:r>
          </a:p>
          <a:p>
            <a:r>
              <a:rPr lang="en-US" altLang="zh-CN" sz="20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Understanding the dynamics of technology diffusion is critical for tracking innovation and its impact across industries. This study leverages full-text patent data and advanced machine learning to develop a novel framework for quantifying technology diffusion. Using the PatentsView dataset from the U.S. Patent and Trademark Office, we analyze 6,913,074 utility patents’ full texts with a Doc2Vec model to map semantic relationships in a high-dimensional knowledge space. We propose a dynamic measurement framework based on knowledge distances and temporal evolution, validated through case studies of disruptive patents, including Google’s PageRank. Our results reveal patterns of cross-disciplinary diffusion, with metrics like the 5-Year Average Diffusion Index and Diffusion Trend Index offering robust tools for comparative analysis. This approach provides a scalable, data-driven method to study technology diffusion’s complex dynamics.</a:t>
            </a:r>
            <a:endParaRPr lang="zh-CN" altLang="zh-CN" sz="200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02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1">
            <a:extLst>
              <a:ext uri="{FF2B5EF4-FFF2-40B4-BE49-F238E27FC236}">
                <a16:creationId xmlns:a16="http://schemas.microsoft.com/office/drawing/2014/main" id="{CCDB349E-FCC8-41D9-9CC5-8ADD22CC6CF4}"/>
              </a:ext>
            </a:extLst>
          </p:cNvPr>
          <p:cNvPicPr/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b="5098"/>
          <a:stretch/>
        </p:blipFill>
        <p:spPr bwMode="auto">
          <a:xfrm>
            <a:off x="573723" y="969010"/>
            <a:ext cx="11049000" cy="58978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01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317500"/>
            <a:ext cx="754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Technology Diffusion Measurement Framework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3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164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3">
            <a:extLst>
              <a:ext uri="{FF2B5EF4-FFF2-40B4-BE49-F238E27FC236}">
                <a16:creationId xmlns:a16="http://schemas.microsoft.com/office/drawing/2014/main" id="{4ECBD92D-B60E-48FB-89A5-7F8F899EB209}"/>
              </a:ext>
            </a:extLst>
          </p:cNvPr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66633" y="1037279"/>
            <a:ext cx="9719733" cy="5817951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02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317500"/>
            <a:ext cx="7675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Technology Diffusion of Several Disruptive Patents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4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13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03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317500"/>
            <a:ext cx="7973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Higher-Order Diffusion Metrics &amp; Related measures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5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96A9D1-FAF1-4FE9-8140-B09A13A77DFD}"/>
                  </a:ext>
                </a:extLst>
              </p:cNvPr>
              <p:cNvSpPr txBox="1"/>
              <p:nvPr/>
            </p:nvSpPr>
            <p:spPr>
              <a:xfrm>
                <a:off x="1316398" y="1151890"/>
                <a:ext cx="9031816" cy="14521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US" altLang="zh-CN" sz="1800">
                    <a:effectLst/>
                    <a:latin typeface="Libertinus Serif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5-Year Average Diffusion Index:</a:t>
                </a:r>
                <a:r>
                  <a:rPr lang="en-US" altLang="zh-CN">
                    <a:latin typeface="Libertinus Serif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𝐷𝑖𝑓𝑓𝑢𝑠𝑖𝑜𝑛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1800" i="1">
                            <a:effectLst/>
                            <a:latin typeface="Libertinus Serif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Diffusion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1800">
                    <a:effectLst/>
                    <a:latin typeface="Libertinus Serif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sz="1800">
                  <a:effectLst/>
                  <a:latin typeface="Libertinus Serif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10000"/>
                  </a:lnSpc>
                  <a:spcAft>
                    <a:spcPts val="1200"/>
                  </a:spcAft>
                </a:pPr>
                <a:r>
                  <a:rPr lang="en-US" altLang="zh-CN" sz="1800">
                    <a:effectLst/>
                    <a:latin typeface="Libertinus Serif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5-Year Diffusion Trend Index:</a:t>
                </a:r>
                <a:r>
                  <a:rPr lang="en-US" altLang="zh-CN">
                    <a:latin typeface="Libertinus Serif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𝐷𝑖𝑓𝑓𝑢𝑠𝑖𝑜𝑛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𝑡𝑟𝑒𝑛𝑑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>
                        <a:effectLst/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  <m:e>
                            <m:d>
                              <m:dPr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800">
                                    <a:effectLst/>
                                    <a:latin typeface="Libertinus Serif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Diffusion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800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̄"/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黑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acc>
                              <m:accPr>
                                <m:chr m:val="̄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altLang="zh-CN" sz="1800">
                                            <a:effectLst/>
                                            <a:latin typeface="Libertinus Serif"/>
                                            <a:ea typeface="黑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Diffusion</m:t>
                                        </m:r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800">
                                            <a:effectLst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̄"/>
                                            <m:ctrlPr>
                                              <a:rPr lang="zh-CN" altLang="zh-CN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Times New Roman" panose="020206030504050203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zh-CN" altLang="zh-CN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̄"/>
                                            <m:ctrlPr>
                                              <a:rPr lang="zh-CN" altLang="zh-CN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黑体" panose="02010609060101010101" pitchFamily="49" charset="-122"/>
                                                <a:cs typeface="Times New Roman" panose="020206030504050203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</m:oMath>
                </a14:m>
                <a:r>
                  <a:rPr lang="en-US" altLang="zh-CN" sz="1800">
                    <a:effectLst/>
                    <a:latin typeface="Libertinus Serif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endParaRPr lang="zh-CN" altLang="zh-CN" sz="1800">
                  <a:effectLst/>
                  <a:latin typeface="Libertinus Serif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96A9D1-FAF1-4FE9-8140-B09A13A77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98" y="1151890"/>
                <a:ext cx="9031816" cy="1452192"/>
              </a:xfrm>
              <a:prstGeom prst="rect">
                <a:avLst/>
              </a:prstGeom>
              <a:blipFill>
                <a:blip r:embed="rId19"/>
                <a:stretch>
                  <a:fillRect l="-607" t="-23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90448A-7D82-4861-896D-651CDF4B40FF}"/>
                  </a:ext>
                </a:extLst>
              </p:cNvPr>
              <p:cNvSpPr txBox="1"/>
              <p:nvPr/>
            </p:nvSpPr>
            <p:spPr>
              <a:xfrm>
                <a:off x="126328" y="3617948"/>
                <a:ext cx="5888397" cy="2385846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2">
                    <a:lumMod val="10000"/>
                    <a:lumOff val="9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1200" kern="100"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(1)</a:t>
                </a:r>
                <a:r>
                  <a:rPr lang="en-US" altLang="zh-CN" sz="12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Team Size</a:t>
                </a:r>
              </a:p>
              <a:p>
                <a:r>
                  <a:rPr lang="en-US" altLang="zh-CN" sz="1400" kern="100">
                    <a:effectLst/>
                    <a:latin typeface="+mj-lt"/>
                    <a:ea typeface="等线" panose="02010600030101010101" pitchFamily="2" charset="-122"/>
                    <a:cs typeface="Times New Roman" panose="02020603050405020304" pitchFamily="18" charset="0"/>
                  </a:rPr>
                  <a:t>(2)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GIN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Age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</m:e>
                            </m:nary>
                          </m:e>
                        </m:nary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Technical</m:t>
                        </m:r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Ag</m:t>
                        </m:r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1400" i="1" kern="100">
                                <a:effectLst/>
                                <a:latin typeface="+mj-lt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Technical</m:t>
                        </m:r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Ag</m:t>
                        </m:r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1400" i="1" kern="100">
                                <a:effectLst/>
                                <a:latin typeface="+mj-lt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̄"/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sz="12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</a:p>
              <a:p>
                <a:pPr algn="just"/>
                <a:r>
                  <a:rPr lang="en-US" altLang="zh-CN" sz="12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GIN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index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</m:e>
                            </m:nary>
                          </m:e>
                        </m:nary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̄"/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MS Gothic" panose="020B0609070205080204" pitchFamily="49" charset="-128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sz="12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</a:p>
              <a:p>
                <a:pPr algn="just"/>
                <a:r>
                  <a:rPr lang="en-US" altLang="zh-CN" sz="12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(4)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Entrop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Gender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1400" i="1" kern="100">
                                <a:effectLst/>
                                <a:latin typeface="+mj-lt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female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1400" i="1" kern="100">
                                <a:effectLst/>
                                <a:latin typeface="+mj-lt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female</m:t>
                            </m:r>
                          </m:sub>
                        </m:s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1400" i="1" kern="100">
                                <a:effectLst/>
                                <a:latin typeface="+mj-lt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male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1400" i="1" kern="100">
                                <a:effectLst/>
                                <a:latin typeface="+mj-lt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male</m:t>
                            </m:r>
                          </m:sub>
                        </m:sSub>
                      </m:e>
                    </m:d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zh-CN" altLang="zh-CN" sz="1200" kern="100">
                  <a:effectLst/>
                  <a:latin typeface="+mj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12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(5)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Disciplinary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Richnes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𝑙𝑛</m:t>
                        </m:r>
                      </m:fName>
                      <m: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</m:e>
                    </m:func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Unique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Major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Field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zh-CN" altLang="zh-CN" sz="12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algn="just"/>
                <a:r>
                  <a:rPr lang="en-US" altLang="zh-CN" sz="12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(6)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Geographic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Diversit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𝑙𝑛</m:t>
                        </m:r>
                      </m:fName>
                      <m: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</m:e>
                    </m:func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Unique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Location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zh-CN" altLang="zh-CN" sz="12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algn="l"/>
                <a:r>
                  <a:rPr lang="en-US" altLang="zh-CN" sz="12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(7)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Collaboration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Distanc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zh-CN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nary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Locatio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sz="1400" i="1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Locatio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i="1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2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90448A-7D82-4861-896D-651CDF4B4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28" y="3617948"/>
                <a:ext cx="5888397" cy="2385846"/>
              </a:xfrm>
              <a:prstGeom prst="rect">
                <a:avLst/>
              </a:prstGeom>
              <a:blipFill>
                <a:blip r:embed="rId20"/>
                <a:stretch>
                  <a:fillRect l="-207" b="-10152"/>
                </a:stretch>
              </a:blipFill>
              <a:ln>
                <a:solidFill>
                  <a:schemeClr val="tx2">
                    <a:lumMod val="10000"/>
                    <a:lumOff val="9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2575A1-6052-439C-BCE3-1496E4D065E1}"/>
                  </a:ext>
                </a:extLst>
              </p:cNvPr>
              <p:cNvSpPr txBox="1"/>
              <p:nvPr/>
            </p:nvSpPr>
            <p:spPr>
              <a:xfrm>
                <a:off x="6523030" y="3429000"/>
                <a:ext cx="5233542" cy="26850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arenBoth"/>
                </a:pPr>
                <a:r>
                  <a:rPr lang="en-US" altLang="zh-CN" sz="14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Number of References</a:t>
                </a:r>
              </a:p>
              <a:p>
                <a:pPr>
                  <a:tabLst>
                    <a:tab pos="2635250" algn="ctr"/>
                    <a:tab pos="6416040" algn="r"/>
                  </a:tabLst>
                </a:pPr>
                <a:r>
                  <a:rPr lang="en-US" altLang="zh-CN" sz="1400" kern="100">
                    <a:ea typeface="宋体" panose="02010600030101010101" pitchFamily="2" charset="-122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𝐷𝑖𝑠𝑟𝑢𝑝𝑡𝑖𝑜𝑛</m:t>
                    </m:r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sz="14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</a:p>
              <a:p>
                <a:r>
                  <a:rPr lang="en-US" altLang="zh-CN" sz="14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kern="100">
                        <a:effectLst/>
                        <a:latin typeface="+mj-lt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HH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400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US" altLang="zh-CN" sz="1400" kern="100">
                            <a:effectLst/>
                            <a:latin typeface="+mj-lt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CP</m:t>
                        </m:r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altLang="zh-CN" sz="1400" kern="100">
                                <a:effectLst/>
                                <a:latin typeface="+mj-lt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altLang="zh-CN" sz="1400" kern="100">
                                        <a:effectLst/>
                                        <a:latin typeface="+mj-lt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References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400" kern="100">
                                        <a:effectLst/>
                                        <a:latin typeface="+mj-lt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400" kern="100">
                                        <a:effectLst/>
                                        <a:latin typeface="+mj-lt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400" kern="100">
                                        <a:effectLst/>
                                        <a:latin typeface="+mj-lt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400" kern="100">
                                        <a:effectLst/>
                                        <a:latin typeface="+mj-lt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Class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altLang="zh-CN" sz="1400" kern="100">
                                        <a:effectLst/>
                                        <a:latin typeface="+mj-lt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altLang="zh-CN" sz="1400" kern="100">
                                        <a:effectLst/>
                                        <a:latin typeface="+mj-lt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Reference</m:t>
                                    </m:r>
                                    <m:sSub>
                                      <m:sSubPr>
                                        <m:ctrlPr>
                                          <a:rPr lang="zh-CN" altLang="zh-CN" sz="1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altLang="zh-CN" sz="1400" kern="100">
                                            <a:effectLst/>
                                            <a:latin typeface="+mj-lt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s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zh-CN" sz="14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</a:p>
              <a:p>
                <a:r>
                  <a:rPr lang="en-US" altLang="zh-CN" sz="14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(4) Original Technology Category</a:t>
                </a:r>
              </a:p>
              <a:p>
                <a:r>
                  <a:rPr lang="en-US" altLang="zh-CN" sz="14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(5) 5-Year Citation Count</a:t>
                </a:r>
              </a:p>
              <a:p>
                <a:r>
                  <a:rPr lang="en-US" altLang="zh-CN" sz="14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(6) Nominal and Real Market Value: 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=(1−</m:t>
                    </m:r>
                    <m:acc>
                      <m:accPr>
                        <m:chr m:val="̅"/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</m:acc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14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𝑓𝑡</m:t>
                        </m:r>
                      </m:sub>
                    </m:sSub>
                    <m:sSub>
                      <m:sSub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𝑓𝑡</m:t>
                            </m:r>
                          </m:sub>
                        </m:sSub>
                      </m:e>
                    </m:rad>
                    <m:r>
                      <a:rPr lang="en-US" altLang="zh-CN" sz="14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f>
                      <m:fPr>
                        <m:ctrlPr>
                          <a:rPr lang="zh-CN" altLang="zh-CN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𝜙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zh-CN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𝑓𝑡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sz="1400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Φ</m:t>
                        </m:r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zh-CN" altLang="zh-CN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14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ad>
                              <m:radPr>
                                <m:degHide m:val="on"/>
                                <m:ctrlPr>
                                  <a:rPr lang="zh-CN" altLang="zh-CN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zh-CN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sz="1400" i="1" kern="100">
                                        <a:effectLst/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𝑓𝑡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altLang="zh-CN" sz="14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altLang="zh-CN" sz="14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zh-CN" sz="1400" kern="100">
                    <a:effectLst/>
                    <a:latin typeface="+mj-lt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2575A1-6052-439C-BCE3-1496E4D06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030" y="3429000"/>
                <a:ext cx="5233542" cy="2685030"/>
              </a:xfrm>
              <a:prstGeom prst="rect">
                <a:avLst/>
              </a:prstGeom>
              <a:blipFill>
                <a:blip r:embed="rId21"/>
                <a:stretch>
                  <a:fillRect l="-349" t="-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0074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755CC261-7D32-4B64-B4EB-DADC9E6D75C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79219"/>
          <a:stretch/>
        </p:blipFill>
        <p:spPr>
          <a:xfrm>
            <a:off x="9756550" y="1009859"/>
            <a:ext cx="2533650" cy="5841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EB15DC-4AC2-4735-AD1F-9EB5F1CB555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5475" y="1134646"/>
            <a:ext cx="9575275" cy="5602505"/>
          </a:xfrm>
          <a:prstGeom prst="rect">
            <a:avLst/>
          </a:prstGeom>
        </p:spPr>
      </p:pic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04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175051"/>
            <a:ext cx="695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Time Trends and Field Heterogeneity of Higher-Order Diffusion Metrics 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6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150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05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342702"/>
            <a:ext cx="10195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Impact and Moderating Mechanisms of Technological Innovation on Diffusion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7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8DD71-9969-4951-8ACC-2ECE2FB3FA4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59523" y="980330"/>
            <a:ext cx="7922524" cy="5694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2C816B-64D0-4888-A94B-CC41D2F4A90D}"/>
                  </a:ext>
                </a:extLst>
              </p:cNvPr>
              <p:cNvSpPr txBox="1"/>
              <p:nvPr/>
            </p:nvSpPr>
            <p:spPr>
              <a:xfrm>
                <a:off x="267344" y="2160093"/>
                <a:ext cx="2526009" cy="3168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𝐷𝑖𝑓𝑓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i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i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𝑇𝑒𝑎𝑚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𝑇𝑒𝑎𝑚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𝑠𝑡𝑟𝑢𝑐𝑡𝑢𝑟𝑒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𝑇𝑒𝑎𝑚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𝑇𝑒𝑎𝑚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𝑠𝑡𝑟𝑢𝑐𝑡𝑢𝑟𝑒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=4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𝐶𝑜𝑛𝑡𝑟𝑜𝑙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2C816B-64D0-4888-A94B-CC41D2F4A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4" y="2160093"/>
                <a:ext cx="2526009" cy="3168111"/>
              </a:xfrm>
              <a:prstGeom prst="rect">
                <a:avLst/>
              </a:prstGeom>
              <a:blipFill>
                <a:blip r:embed="rId20"/>
                <a:stretch>
                  <a:fillRect r="-21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184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06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166037"/>
            <a:ext cx="8202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Impact and Moderating Mechanisms of Technological Innovation on Diffusion Trend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8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D3DC9-E556-41CB-9BEF-81784C1C651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61310" y="915432"/>
            <a:ext cx="8452016" cy="5942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60A992-6352-468E-BF1E-E529B12FA6DB}"/>
                  </a:ext>
                </a:extLst>
              </p:cNvPr>
              <p:cNvSpPr txBox="1"/>
              <p:nvPr/>
            </p:nvSpPr>
            <p:spPr>
              <a:xfrm>
                <a:off x="175270" y="2160093"/>
                <a:ext cx="2526009" cy="3168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𝐷𝑖𝑓𝑓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i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i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𝑇𝑒𝑎𝑚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𝑇𝑒𝑎𝑚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𝑠𝑡𝑟𝑢𝑐𝑡𝑢𝑟𝑒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𝑇𝑒𝑎𝑚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𝑇𝑒𝑎𝑚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𝑠𝑡𝑟𝑢𝑐𝑡𝑢𝑟𝑒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=4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𝐶𝑜𝑛𝑡𝑟𝑜𝑙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60A992-6352-468E-BF1E-E529B12FA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70" y="2160093"/>
                <a:ext cx="2526009" cy="3168111"/>
              </a:xfrm>
              <a:prstGeom prst="rect">
                <a:avLst/>
              </a:prstGeom>
              <a:blipFill>
                <a:blip r:embed="rId20"/>
                <a:stretch>
                  <a:fillRect r="-21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72464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>
            <p:custDataLst>
              <p:tags r:id="rId2"/>
            </p:custDataLst>
          </p:nvPr>
        </p:nvSpPr>
        <p:spPr>
          <a:xfrm>
            <a:off x="-369570" y="-820420"/>
            <a:ext cx="2344420" cy="2344420"/>
          </a:xfrm>
          <a:prstGeom prst="ellipse">
            <a:avLst/>
          </a:prstGeom>
          <a:solidFill>
            <a:srgbClr val="A6B1C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+mj-lt"/>
              <a:cs typeface="思源黑体 CN Normal" panose="020B0400000000000000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7790" y="0"/>
            <a:ext cx="12299950" cy="933450"/>
            <a:chOff x="6121" y="1678"/>
            <a:chExt cx="19370" cy="1470"/>
          </a:xfrm>
        </p:grpSpPr>
        <p:sp>
          <p:nvSpPr>
            <p:cNvPr id="5" name="平行四边形 4"/>
            <p:cNvSpPr/>
            <p:nvPr/>
          </p:nvSpPr>
          <p:spPr>
            <a:xfrm rot="16200000">
              <a:off x="7584" y="2177"/>
              <a:ext cx="1470" cy="472"/>
            </a:xfrm>
            <a:prstGeom prst="parallelogram">
              <a:avLst>
                <a:gd name="adj" fmla="val 76588"/>
              </a:avLst>
            </a:prstGeom>
            <a:solidFill>
              <a:srgbClr val="51598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15"/>
              </p:custDataLst>
            </p:nvPr>
          </p:nvSpPr>
          <p:spPr>
            <a:xfrm rot="20760000">
              <a:off x="6121" y="1913"/>
              <a:ext cx="2130" cy="1064"/>
            </a:xfrm>
            <a:prstGeom prst="parallelogram">
              <a:avLst/>
            </a:prstGeom>
            <a:gradFill>
              <a:gsLst>
                <a:gs pos="100000">
                  <a:srgbClr val="515983"/>
                </a:gs>
                <a:gs pos="0">
                  <a:srgbClr val="515983">
                    <a:alpha val="5100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40" y="2032"/>
              <a:ext cx="16951" cy="1106"/>
            </a:xfrm>
            <a:prstGeom prst="rect">
              <a:avLst/>
            </a:prstGeom>
            <a:gradFill>
              <a:gsLst>
                <a:gs pos="100000">
                  <a:srgbClr val="5F85C3"/>
                </a:gs>
                <a:gs pos="0">
                  <a:srgbClr val="51598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</p:grpSp>
      <p:pic>
        <p:nvPicPr>
          <p:cNvPr id="39" name="图片 38" descr="建筑-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alphaModFix amt="54000"/>
          </a:blip>
          <a:stretch>
            <a:fillRect/>
          </a:stretch>
        </p:blipFill>
        <p:spPr>
          <a:xfrm>
            <a:off x="10191750" y="182880"/>
            <a:ext cx="2113280" cy="815340"/>
          </a:xfrm>
          <a:prstGeom prst="rect">
            <a:avLst/>
          </a:prstGeom>
        </p:spPr>
      </p:pic>
      <p:sp>
        <p:nvSpPr>
          <p:cNvPr id="3" name="文本框 17"/>
          <p:cNvSpPr txBox="1"/>
          <p:nvPr>
            <p:custDataLst>
              <p:tags r:id="rId4"/>
            </p:custDataLst>
          </p:nvPr>
        </p:nvSpPr>
        <p:spPr>
          <a:xfrm rot="20700000">
            <a:off x="151765" y="143878"/>
            <a:ext cx="100965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ctr"/>
            <a:r>
              <a:rPr lang="en-US" altLang="zh-CN" sz="36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</a:rPr>
              <a:t>07</a:t>
            </a:r>
            <a:endParaRPr lang="en-US" altLang="zh-CN" sz="36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30349" y="317500"/>
            <a:ext cx="1020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zh-CN" sz="2400" b="1">
                <a:solidFill>
                  <a:schemeClr val="bg1"/>
                </a:solidFill>
                <a:latin typeface="+mj-lt"/>
                <a:ea typeface="微软雅黑" panose="020B0503020204020204" charset="-122"/>
                <a:cs typeface="思源黑体 CN Normal" panose="020B0400000000000000" charset="-122"/>
                <a:sym typeface="+mn-ea"/>
              </a:rPr>
              <a:t>Impact and Moderating Mechanisms of Team Structure on Diffusion</a:t>
            </a:r>
            <a:endParaRPr lang="zh-CN" altLang="en-US" sz="2400" b="1" dirty="0">
              <a:solidFill>
                <a:schemeClr val="bg1"/>
              </a:solidFill>
              <a:latin typeface="+mj-lt"/>
              <a:ea typeface="微软雅黑" panose="020B050302020402020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15" name="矩形 14" hidden="1"/>
          <p:cNvSpPr/>
          <p:nvPr>
            <p:custDataLst>
              <p:tags r:id="rId6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 hidden="1"/>
          <p:cNvCxnSpPr/>
          <p:nvPr>
            <p:custDataLst>
              <p:tags r:id="rId7"/>
            </p:custDataLst>
          </p:nvPr>
        </p:nvCxnSpPr>
        <p:spPr>
          <a:xfrm>
            <a:off x="835025" y="790575"/>
            <a:ext cx="51860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 hidden="1"/>
          <p:cNvGrpSpPr/>
          <p:nvPr>
            <p:custDataLst>
              <p:tags r:id="rId8"/>
            </p:custDataLst>
          </p:nvPr>
        </p:nvGrpSpPr>
        <p:grpSpPr>
          <a:xfrm>
            <a:off x="835025" y="790575"/>
            <a:ext cx="2108835" cy="1803600"/>
            <a:chOff x="835025" y="790575"/>
            <a:chExt cx="2108835" cy="1804670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835025" y="1341120"/>
              <a:ext cx="2108835" cy="7067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倍</a:t>
              </a:r>
            </a:p>
          </p:txBody>
        </p:sp>
        <p:sp>
          <p:nvSpPr>
            <p:cNvPr id="26" name="等腰三角形 25"/>
            <p:cNvSpPr/>
            <p:nvPr>
              <p:custDataLst>
                <p:tags r:id="rId11"/>
              </p:custDataLst>
            </p:nvPr>
          </p:nvSpPr>
          <p:spPr>
            <a:xfrm>
              <a:off x="1773555" y="996950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>
              <p:custDataLst>
                <p:tags r:id="rId12"/>
              </p:custDataLst>
            </p:nvPr>
          </p:nvSpPr>
          <p:spPr>
            <a:xfrm flipV="1">
              <a:off x="1773555" y="2160905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345565" y="790575"/>
              <a:ext cx="108775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>
              <p:custDataLst>
                <p:tags r:id="rId14"/>
              </p:custDataLst>
            </p:nvPr>
          </p:nvCxnSpPr>
          <p:spPr>
            <a:xfrm>
              <a:off x="1444625" y="2595245"/>
              <a:ext cx="889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 hidden="1"/>
          <p:cNvCxnSpPr/>
          <p:nvPr>
            <p:custDataLst>
              <p:tags r:id="rId9"/>
            </p:custDataLst>
          </p:nvPr>
        </p:nvCxnSpPr>
        <p:spPr>
          <a:xfrm>
            <a:off x="6021070" y="777875"/>
            <a:ext cx="0" cy="12700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18D80-F49C-4051-832F-C9674F8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b="1" smtClean="0">
                <a:solidFill>
                  <a:schemeClr val="tx1"/>
                </a:solidFill>
                <a:latin typeface="+mj-lt"/>
              </a:rPr>
              <a:t>9</a:t>
            </a:fld>
            <a:endParaRPr lang="zh-CN" altLang="en-US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12ED3-38C4-4135-B204-892365ED13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9895" y="1014702"/>
            <a:ext cx="7558495" cy="5843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CB0C42-2E6C-4369-90C5-314B2ECBDFFF}"/>
                  </a:ext>
                </a:extLst>
              </p:cNvPr>
              <p:cNvSpPr txBox="1"/>
              <p:nvPr/>
            </p:nvSpPr>
            <p:spPr>
              <a:xfrm>
                <a:off x="596824" y="2282121"/>
                <a:ext cx="2849561" cy="2855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𝐷𝑖𝑓𝑓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𝑇𝑒𝑎𝑚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𝐼𝑛𝑛𝑜𝑣𝑎𝑡𝑖𝑜𝑛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𝑇𝑒𝑎𝑚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𝑠𝑖𝑧𝑒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𝐼𝑛𝑛𝑜𝑣𝑎𝑡𝑖𝑜𝑛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=4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𝐶𝑜𝑛𝑡𝑟𝑜𝑙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CB0C42-2E6C-4369-90C5-314B2ECBD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24" y="2282121"/>
                <a:ext cx="2849561" cy="28558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8775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U2ZDc0ZjNmMzdmMDBlNmUzZGQ5ODRkNDBiMjE1YzkifQ=="/>
  <p:tag name="KSO_WPP_MARK_KEY" val="3af471a3-1903-4892-9bf8-0083f46c5fa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4,&quot;width&quot;:19200}"/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VERTICAL" val="1"/>
  <p:tag name="KSO_WM_UNIT_CHART_COMPONENT_FLAG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  <p:tag name="KSO_WM_UNIT_TYPE" val="f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535.433070866142,&quot;width&quot;:4634.511811023622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ONENT_FLAG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EMPHASIZE_BODY" val="0"/>
  <p:tag name="KSO_WM_UNIT_CHART_COMPONENT_FLAG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LINE_HORIZONTAL" val="0"/>
  <p:tag name="KSO_WM_UNIT_CHART_COMPONENT_FLAG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HART_COMPARISON_MODE" val="0"/>
  <p:tag name="KSO_WM_UNIT_CHART_COMPARISON_MIN_SIZE" val="73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3985</TotalTime>
  <Words>709</Words>
  <Application>Microsoft Office PowerPoint</Application>
  <PresentationFormat>Widescreen</PresentationFormat>
  <Paragraphs>151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Libertinus Serif</vt:lpstr>
      <vt:lpstr>微软雅黑</vt:lpstr>
      <vt:lpstr>Arial</vt:lpstr>
      <vt:lpstr>Calibri</vt:lpstr>
      <vt:lpstr>Cambria Math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Yang Alex Jie</cp:lastModifiedBy>
  <cp:revision>368</cp:revision>
  <dcterms:created xsi:type="dcterms:W3CDTF">2019-06-19T02:08:00Z</dcterms:created>
  <dcterms:modified xsi:type="dcterms:W3CDTF">2025-06-23T07:27:31Z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F2B3D51F99CC4BF790852F9914527691_13</vt:lpwstr>
  </property>
</Properties>
</file>